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Lato"/>
      <p:regular r:id="rId42"/>
      <p:bold r:id="rId43"/>
      <p:italic r:id="rId44"/>
      <p:boldItalic r:id="rId45"/>
    </p:embeddedFont>
    <p:embeddedFont>
      <p:font typeface="Montserrat"/>
      <p:regular r:id="rId46"/>
      <p:bold r:id="rId47"/>
      <p:italic r:id="rId48"/>
      <p:boldItalic r:id="rId49"/>
    </p:embeddedFont>
    <p:embeddedFont>
      <p:font typeface="Montserrat ExtraBold"/>
      <p:bold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52" roundtripDataSignature="AMtx7mh/4KKi2N6oSGaJG1RGp9r+/3BY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Lato-regular.fntdata"/><Relationship Id="rId41" Type="http://schemas.openxmlformats.org/officeDocument/2006/relationships/slide" Target="slides/slide36.xml"/><Relationship Id="rId44" Type="http://schemas.openxmlformats.org/officeDocument/2006/relationships/font" Target="fonts/Lato-italic.fntdata"/><Relationship Id="rId43" Type="http://schemas.openxmlformats.org/officeDocument/2006/relationships/font" Target="fonts/Lato-bold.fntdata"/><Relationship Id="rId46" Type="http://schemas.openxmlformats.org/officeDocument/2006/relationships/font" Target="fonts/Montserrat-regular.fntdata"/><Relationship Id="rId45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-italic.fntdata"/><Relationship Id="rId47" Type="http://schemas.openxmlformats.org/officeDocument/2006/relationships/font" Target="fonts/Montserrat-bold.fntdata"/><Relationship Id="rId49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ExtraBold-boldItalic.fntdata"/><Relationship Id="rId50" Type="http://schemas.openxmlformats.org/officeDocument/2006/relationships/font" Target="fonts/MontserratExtraBold-bold.fntdata"/><Relationship Id="rId52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" name="Google Shape;3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da5c3e8bd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bda5c3e8bd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da5c3e8b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da5c3e8b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da5c3e8b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da5c3e8b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da5c3e8b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da5c3e8b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bda5c3e8bd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bda5c3e8bd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da5c3e8bd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da5c3e8bd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bda5c3e8bd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bda5c3e8bd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bda5c3e8bd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bda5c3e8bd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bda5c3e8bd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bda5c3e8bd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bda5c3e8bd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bda5c3e8bd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bda5c3e8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bda5c3e8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da5c3e8bd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bda5c3e8b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bda5c3e8bd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bda5c3e8bd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bda5c3e8bd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bda5c3e8bd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bda5c3e8bd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bda5c3e8bd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bda5c3e8bd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bda5c3e8bd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bda5c3e8bd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bda5c3e8bd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bda5c3e8bd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bda5c3e8bd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da5c3e8bd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da5c3e8bd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da5c3e8bd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da5c3e8bd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bda5c3e8bd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bda5c3e8bd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bda5c3e8b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bda5c3e8b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bda5c3e8b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bda5c3e8b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bda5c3e8bd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bda5c3e8bd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bda5c3e8bd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bda5c3e8bd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bda5c3e8bd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bda5c3e8bd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bda5c3e8bd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bda5c3e8bd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bda5c3e8bd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bda5c3e8bd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bda5c3e8bd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bda5c3e8bd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bda5c3e8b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bda5c3e8b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bda5c3e8b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bda5c3e8b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bda5c3e8b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bda5c3e8b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bda5c3e8b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bda5c3e8b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da5c3e8b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bda5c3e8b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da5c3e8b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bda5c3e8b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a669fc5ac0_0_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ga669fc5ac0_0_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ga669fc5ac0_0_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a669fc5ac0_0_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ga669fc5ac0_0_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ga669fc5ac0_0_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a669fc5ac0_0_8"/>
          <p:cNvSpPr txBox="1"/>
          <p:nvPr>
            <p:ph type="title"/>
          </p:nvPr>
        </p:nvSpPr>
        <p:spPr>
          <a:xfrm>
            <a:off x="438863" y="2167125"/>
            <a:ext cx="82662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Montserrat ExtraBold"/>
              <a:buNone/>
              <a:defRPr sz="31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+ Right Side Image">
  <p:cSld name="1_Custom Layout_1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a669fc5ac0_0_10"/>
          <p:cNvSpPr txBox="1"/>
          <p:nvPr>
            <p:ph type="title"/>
          </p:nvPr>
        </p:nvSpPr>
        <p:spPr>
          <a:xfrm>
            <a:off x="323700" y="310894"/>
            <a:ext cx="82662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Montserrat ExtraBold"/>
              <a:buNone/>
              <a:defRPr sz="27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Google Shape;25;ga669fc5ac0_0_10"/>
          <p:cNvSpPr txBox="1"/>
          <p:nvPr>
            <p:ph idx="1" type="body"/>
          </p:nvPr>
        </p:nvSpPr>
        <p:spPr>
          <a:xfrm>
            <a:off x="524869" y="1014975"/>
            <a:ext cx="3961200" cy="3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">
  <p:cSld name="1_Custom Layou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a669fc5ac0_0_13"/>
          <p:cNvSpPr txBox="1"/>
          <p:nvPr>
            <p:ph type="title"/>
          </p:nvPr>
        </p:nvSpPr>
        <p:spPr>
          <a:xfrm>
            <a:off x="323700" y="310894"/>
            <a:ext cx="82662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Montserrat ExtraBold"/>
              <a:buNone/>
              <a:defRPr sz="27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ga669fc5ac0_0_13"/>
          <p:cNvSpPr txBox="1"/>
          <p:nvPr>
            <p:ph idx="1" type="body"/>
          </p:nvPr>
        </p:nvSpPr>
        <p:spPr>
          <a:xfrm>
            <a:off x="524869" y="1014975"/>
            <a:ext cx="8229600" cy="3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2 Column">
  <p:cSld name="1_Custom Layout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a669fc5ac0_0_16"/>
          <p:cNvSpPr txBox="1"/>
          <p:nvPr>
            <p:ph type="title"/>
          </p:nvPr>
        </p:nvSpPr>
        <p:spPr>
          <a:xfrm>
            <a:off x="323700" y="310894"/>
            <a:ext cx="82662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Montserrat ExtraBold"/>
              <a:buNone/>
              <a:defRPr sz="27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Google Shape;31;ga669fc5ac0_0_16"/>
          <p:cNvSpPr txBox="1"/>
          <p:nvPr>
            <p:ph idx="1" type="body"/>
          </p:nvPr>
        </p:nvSpPr>
        <p:spPr>
          <a:xfrm>
            <a:off x="524869" y="1014975"/>
            <a:ext cx="3961200" cy="3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2" name="Google Shape;32;ga669fc5ac0_0_16"/>
          <p:cNvSpPr txBox="1"/>
          <p:nvPr>
            <p:ph idx="2" type="body"/>
          </p:nvPr>
        </p:nvSpPr>
        <p:spPr>
          <a:xfrm>
            <a:off x="4628850" y="1014975"/>
            <a:ext cx="3961200" cy="3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a669fc5ac0_0_0"/>
          <p:cNvSpPr/>
          <p:nvPr/>
        </p:nvSpPr>
        <p:spPr>
          <a:xfrm>
            <a:off x="-11825" y="4333832"/>
            <a:ext cx="9155824" cy="809059"/>
          </a:xfrm>
          <a:custGeom>
            <a:rect b="b" l="l" r="r" t="t"/>
            <a:pathLst>
              <a:path extrusionOk="0" h="516146" w="12207765">
                <a:moveTo>
                  <a:pt x="0" y="339063"/>
                </a:moveTo>
                <a:cubicBezTo>
                  <a:pt x="573578" y="232383"/>
                  <a:pt x="1157599" y="19530"/>
                  <a:pt x="2573029" y="1347"/>
                </a:cubicBezTo>
                <a:cubicBezTo>
                  <a:pt x="3988459" y="-16836"/>
                  <a:pt x="6519395" y="153759"/>
                  <a:pt x="8492578" y="229965"/>
                </a:cubicBezTo>
                <a:cubicBezTo>
                  <a:pt x="10098367" y="248207"/>
                  <a:pt x="11641576" y="56764"/>
                  <a:pt x="12207765" y="110797"/>
                </a:cubicBezTo>
                <a:lnTo>
                  <a:pt x="12207765" y="516146"/>
                </a:lnTo>
                <a:lnTo>
                  <a:pt x="15765" y="516146"/>
                </a:lnTo>
                <a:lnTo>
                  <a:pt x="0" y="339063"/>
                </a:lnTo>
                <a:close/>
              </a:path>
            </a:pathLst>
          </a:custGeom>
          <a:solidFill>
            <a:schemeClr val="accent1">
              <a:alpha val="23921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7;ga669fc5ac0_0_0"/>
          <p:cNvSpPr/>
          <p:nvPr/>
        </p:nvSpPr>
        <p:spPr>
          <a:xfrm>
            <a:off x="0" y="4517177"/>
            <a:ext cx="9144000" cy="626891"/>
          </a:xfrm>
          <a:custGeom>
            <a:rect b="b" l="l" r="r" t="t"/>
            <a:pathLst>
              <a:path extrusionOk="0" h="562234" w="12192000">
                <a:moveTo>
                  <a:pt x="3881" y="404662"/>
                </a:moveTo>
                <a:cubicBezTo>
                  <a:pt x="577459" y="297982"/>
                  <a:pt x="1017322" y="99636"/>
                  <a:pt x="2492318" y="81214"/>
                </a:cubicBezTo>
                <a:cubicBezTo>
                  <a:pt x="3967314" y="62792"/>
                  <a:pt x="7239872" y="306669"/>
                  <a:pt x="8853858" y="294130"/>
                </a:cubicBezTo>
                <a:cubicBezTo>
                  <a:pt x="10467844" y="281591"/>
                  <a:pt x="11610046" y="-48054"/>
                  <a:pt x="12176235" y="5979"/>
                </a:cubicBezTo>
                <a:lnTo>
                  <a:pt x="12192000" y="562234"/>
                </a:lnTo>
                <a:lnTo>
                  <a:pt x="0" y="562234"/>
                </a:lnTo>
                <a:cubicBezTo>
                  <a:pt x="1294" y="509710"/>
                  <a:pt x="2587" y="457186"/>
                  <a:pt x="3881" y="404662"/>
                </a:cubicBezTo>
                <a:close/>
              </a:path>
            </a:pathLst>
          </a:custGeom>
          <a:solidFill>
            <a:schemeClr val="accent1">
              <a:alpha val="23921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" name="Google Shape;8;ga669fc5ac0_0_0"/>
          <p:cNvSpPr/>
          <p:nvPr/>
        </p:nvSpPr>
        <p:spPr>
          <a:xfrm>
            <a:off x="0" y="4743449"/>
            <a:ext cx="9144000" cy="400885"/>
          </a:xfrm>
          <a:custGeom>
            <a:rect b="b" l="l" r="r" t="t"/>
            <a:pathLst>
              <a:path extrusionOk="0" h="793832" w="12192000">
                <a:moveTo>
                  <a:pt x="0" y="438017"/>
                </a:moveTo>
                <a:cubicBezTo>
                  <a:pt x="573578" y="331337"/>
                  <a:pt x="1107753" y="101985"/>
                  <a:pt x="2573564" y="107255"/>
                </a:cubicBezTo>
                <a:cubicBezTo>
                  <a:pt x="4039375" y="112525"/>
                  <a:pt x="7191792" y="486833"/>
                  <a:pt x="8794865" y="469635"/>
                </a:cubicBezTo>
                <a:cubicBezTo>
                  <a:pt x="10397938" y="452437"/>
                  <a:pt x="11625811" y="-49969"/>
                  <a:pt x="12192000" y="4064"/>
                </a:cubicBezTo>
                <a:lnTo>
                  <a:pt x="12192000" y="793832"/>
                </a:lnTo>
                <a:lnTo>
                  <a:pt x="0" y="793832"/>
                </a:lnTo>
                <a:lnTo>
                  <a:pt x="0" y="4380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" name="Google Shape;9;ga669fc5ac0_0_0"/>
          <p:cNvSpPr/>
          <p:nvPr/>
        </p:nvSpPr>
        <p:spPr>
          <a:xfrm>
            <a:off x="260025" y="4096519"/>
            <a:ext cx="1161000" cy="77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" name="Google Shape;10;ga669fc5ac0_0_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59750" y="4178815"/>
            <a:ext cx="1042988" cy="72151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ga669fc5ac0_0_0"/>
          <p:cNvSpPr txBox="1"/>
          <p:nvPr>
            <p:ph type="title"/>
          </p:nvPr>
        </p:nvSpPr>
        <p:spPr>
          <a:xfrm>
            <a:off x="323700" y="310894"/>
            <a:ext cx="82662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Montserrat ExtraBold"/>
              <a:buNone/>
              <a:defRPr b="0" i="0" sz="27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ga669fc5ac0_0_0"/>
          <p:cNvSpPr txBox="1"/>
          <p:nvPr>
            <p:ph idx="1" type="body"/>
          </p:nvPr>
        </p:nvSpPr>
        <p:spPr>
          <a:xfrm>
            <a:off x="524869" y="1014975"/>
            <a:ext cx="8229600" cy="3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○"/>
              <a:defRPr b="0" i="0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■"/>
              <a:defRPr b="0" i="0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○"/>
              <a:defRPr b="0" i="0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■"/>
              <a:defRPr b="0" i="0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○"/>
              <a:defRPr b="0" i="0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■"/>
              <a:defRPr b="0" i="0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3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"/>
          <p:cNvSpPr txBox="1"/>
          <p:nvPr>
            <p:ph type="ctrTitle"/>
          </p:nvPr>
        </p:nvSpPr>
        <p:spPr>
          <a:xfrm>
            <a:off x="1541549" y="989500"/>
            <a:ext cx="6060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Introduction to RNN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bda5c3e8bd_0_7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Vanishing and Exploding Gradients</a:t>
            </a:r>
            <a:endParaRPr/>
          </a:p>
        </p:txBody>
      </p:sp>
      <p:sp>
        <p:nvSpPr>
          <p:cNvPr id="99" name="Google Shape;99;gbda5c3e8bd_0_7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bda5c3e8bd_0_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Backpropagation in RNN</a:t>
            </a:r>
            <a:endParaRPr/>
          </a:p>
        </p:txBody>
      </p:sp>
      <p:sp>
        <p:nvSpPr>
          <p:cNvPr id="105" name="Google Shape;105;gbda5c3e8bd_0_52"/>
          <p:cNvSpPr txBox="1"/>
          <p:nvPr>
            <p:ph idx="1" type="body"/>
          </p:nvPr>
        </p:nvSpPr>
        <p:spPr>
          <a:xfrm>
            <a:off x="311700" y="1152475"/>
            <a:ext cx="4732200" cy="22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Forward pass in RNN moves forward across time while updating the hidden state based on previous hidden and current input.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It generates Output at every step i.e.., it calculates the loss at each timestep. 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06" name="Google Shape;106;gbda5c3e8bd_0_52"/>
          <p:cNvPicPr preferRelativeResize="0"/>
          <p:nvPr/>
        </p:nvPicPr>
        <p:blipFill rotWithShape="1">
          <a:blip r:embed="rId3">
            <a:alphaModFix/>
          </a:blip>
          <a:srcRect b="30530" l="4649" r="45830" t="23825"/>
          <a:stretch/>
        </p:blipFill>
        <p:spPr>
          <a:xfrm>
            <a:off x="5170275" y="1152475"/>
            <a:ext cx="3662025" cy="189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bda5c3e8bd_0_52"/>
          <p:cNvSpPr txBox="1"/>
          <p:nvPr/>
        </p:nvSpPr>
        <p:spPr>
          <a:xfrm>
            <a:off x="311500" y="3379075"/>
            <a:ext cx="8520600" cy="7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 3.    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All Individual losses are aggregated to form a total loss of network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4.   Errors flow back in time from our current time step x(t) to first time step x(0). 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bda5c3e8bd_0_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with BPTT </a:t>
            </a:r>
            <a:endParaRPr/>
          </a:p>
        </p:txBody>
      </p:sp>
      <p:sp>
        <p:nvSpPr>
          <p:cNvPr id="113" name="Google Shape;113;gbda5c3e8bd_0_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When performing backpropagation through time, Network performs a lot of matrix operations involving weight matrix W(hh).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Computing gradients in 1st time step h(0) </a:t>
            </a:r>
            <a:r>
              <a:rPr lang="en" sz="1600">
                <a:solidFill>
                  <a:schemeClr val="dk1"/>
                </a:solidFill>
              </a:rPr>
              <a:t>involves</a:t>
            </a:r>
            <a:r>
              <a:rPr lang="en" sz="1600">
                <a:solidFill>
                  <a:schemeClr val="dk1"/>
                </a:solidFill>
              </a:rPr>
              <a:t> many factors of weight matrix W(hh) and repeated gradient computations of h(t) to h(1). 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This can Lead to Two problems</a:t>
            </a:r>
            <a:endParaRPr sz="1600"/>
          </a:p>
          <a:p>
            <a:pPr indent="-330200" lvl="0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Exploding Gradients </a:t>
            </a:r>
            <a:endParaRPr sz="1600">
              <a:solidFill>
                <a:schemeClr val="dk1"/>
              </a:solidFill>
            </a:endParaRPr>
          </a:p>
          <a:p>
            <a:pPr indent="-330200" lvl="0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Vanishing Gradients 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bda5c3e8bd_0_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Exploding Gradients</a:t>
            </a:r>
            <a:endParaRPr/>
          </a:p>
        </p:txBody>
      </p:sp>
      <p:sp>
        <p:nvSpPr>
          <p:cNvPr id="119" name="Google Shape;119;gbda5c3e8bd_0_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If gradient value &gt; 1 in series of multiplications, then there is a chance for gradients to explode while backpropagation.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Example :</a:t>
            </a:r>
            <a:endParaRPr b="1"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1 power 100 = 13780.61, while 1 power 100 = 1.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Solution :</a:t>
            </a:r>
            <a:endParaRPr b="1"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Gradient Clipping </a:t>
            </a:r>
            <a:endParaRPr sz="1600">
              <a:solidFill>
                <a:schemeClr val="dk1"/>
              </a:solidFill>
            </a:endParaRPr>
          </a:p>
          <a:p>
            <a:pPr indent="-330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>
                <a:solidFill>
                  <a:schemeClr val="dk1"/>
                </a:solidFill>
              </a:rPr>
              <a:t>where we scale down large values to less than 1. 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bda5c3e8bd_0_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Vanishing Gradients</a:t>
            </a:r>
            <a:endParaRPr/>
          </a:p>
        </p:txBody>
      </p:sp>
      <p:sp>
        <p:nvSpPr>
          <p:cNvPr id="125" name="Google Shape;125;gbda5c3e8bd_0_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If gradient value &lt; 1 in series of multiplications, then there is a chance for gradients to vanish while backpropagation.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Example :</a:t>
            </a:r>
            <a:endParaRPr b="1"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0.9 power 100 = </a:t>
            </a:r>
            <a:r>
              <a:rPr lang="en" sz="1600">
                <a:solidFill>
                  <a:srgbClr val="202124"/>
                </a:solidFill>
                <a:highlight>
                  <a:srgbClr val="FFFFFF"/>
                </a:highlight>
              </a:rPr>
              <a:t>0.0000265</a:t>
            </a:r>
            <a:r>
              <a:rPr lang="en" sz="1600">
                <a:solidFill>
                  <a:schemeClr val="dk1"/>
                </a:solidFill>
              </a:rPr>
              <a:t> while 1 power 100 = 1.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Solution :</a:t>
            </a:r>
            <a:endParaRPr b="1"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Choosing good activation functions </a:t>
            </a:r>
            <a:endParaRPr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Better weight initializations </a:t>
            </a:r>
            <a:endParaRPr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Changing network architecture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bda5c3e8bd_0_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Choosing Good Activation Function</a:t>
            </a:r>
            <a:endParaRPr/>
          </a:p>
        </p:txBody>
      </p:sp>
      <p:sp>
        <p:nvSpPr>
          <p:cNvPr id="131" name="Google Shape;131;gbda5c3e8bd_0_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 ReLu and its variants are good when it comes to gradient flow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32" name="Google Shape;132;gbda5c3e8bd_0_84"/>
          <p:cNvPicPr preferRelativeResize="0"/>
          <p:nvPr/>
        </p:nvPicPr>
        <p:blipFill rotWithShape="1">
          <a:blip r:embed="rId3">
            <a:alphaModFix/>
          </a:blip>
          <a:srcRect b="32303" l="6409" r="47276" t="24077"/>
          <a:stretch/>
        </p:blipFill>
        <p:spPr>
          <a:xfrm>
            <a:off x="2366950" y="1780575"/>
            <a:ext cx="4410075" cy="241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da5c3e8bd_0_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Weight Initialization</a:t>
            </a:r>
            <a:endParaRPr/>
          </a:p>
        </p:txBody>
      </p:sp>
      <p:sp>
        <p:nvSpPr>
          <p:cNvPr id="138" name="Google Shape;138;gbda5c3e8bd_0_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gbda5c3e8bd_0_89"/>
          <p:cNvPicPr preferRelativeResize="0"/>
          <p:nvPr/>
        </p:nvPicPr>
        <p:blipFill rotWithShape="1">
          <a:blip r:embed="rId3">
            <a:alphaModFix/>
          </a:blip>
          <a:srcRect b="31053" l="4806" r="45995" t="23646"/>
          <a:stretch/>
        </p:blipFill>
        <p:spPr>
          <a:xfrm>
            <a:off x="1539564" y="1282037"/>
            <a:ext cx="6064875" cy="315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bda5c3e8bd_0_1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LSTMs</a:t>
            </a:r>
            <a:endParaRPr/>
          </a:p>
        </p:txBody>
      </p:sp>
      <p:sp>
        <p:nvSpPr>
          <p:cNvPr id="145" name="Google Shape;145;gbda5c3e8bd_0_1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bda5c3e8bd_0_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Standard RNN Cell</a:t>
            </a:r>
            <a:endParaRPr/>
          </a:p>
        </p:txBody>
      </p:sp>
      <p:sp>
        <p:nvSpPr>
          <p:cNvPr id="151" name="Google Shape;151;gbda5c3e8bd_0_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gbda5c3e8bd_0_94"/>
          <p:cNvPicPr preferRelativeResize="0"/>
          <p:nvPr/>
        </p:nvPicPr>
        <p:blipFill rotWithShape="1">
          <a:blip r:embed="rId3">
            <a:alphaModFix/>
          </a:blip>
          <a:srcRect b="25989" l="6888" r="25644" t="29583"/>
          <a:stretch/>
        </p:blipFill>
        <p:spPr>
          <a:xfrm>
            <a:off x="1038454" y="1551325"/>
            <a:ext cx="7067100" cy="261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da5c3e8bd_0_1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 Short Term Memory Unit</a:t>
            </a:r>
            <a:endParaRPr/>
          </a:p>
        </p:txBody>
      </p:sp>
      <p:sp>
        <p:nvSpPr>
          <p:cNvPr id="158" name="Google Shape;158;gbda5c3e8bd_0_1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Recurring structure with the recurrent unit being slightly complex.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LSTM cell contains neural network operations like applying Sigmoid , Tanh and weight multiplications used to control the flow of information moving forward in the network. 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59" name="Google Shape;159;gbda5c3e8bd_0_108"/>
          <p:cNvPicPr preferRelativeResize="0"/>
          <p:nvPr/>
        </p:nvPicPr>
        <p:blipFill rotWithShape="1">
          <a:blip r:embed="rId3">
            <a:alphaModFix/>
          </a:blip>
          <a:srcRect b="27636" l="4968" r="22917" t="29343"/>
          <a:stretch/>
        </p:blipFill>
        <p:spPr>
          <a:xfrm>
            <a:off x="2018975" y="2696575"/>
            <a:ext cx="5576650" cy="187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bda5c3e8bd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gbda5c3e8bd_0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" name="Google Shape;44;gbda5c3e8bd_0_0"/>
          <p:cNvPicPr preferRelativeResize="0"/>
          <p:nvPr/>
        </p:nvPicPr>
        <p:blipFill rotWithShape="1">
          <a:blip r:embed="rId3">
            <a:alphaModFix/>
          </a:blip>
          <a:srcRect b="29995" l="4966" r="47277" t="24410"/>
          <a:stretch/>
        </p:blipFill>
        <p:spPr>
          <a:xfrm>
            <a:off x="1117900" y="484900"/>
            <a:ext cx="6908200" cy="351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bda5c3e8bd_0_1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Gate </a:t>
            </a:r>
            <a:endParaRPr/>
          </a:p>
        </p:txBody>
      </p:sp>
      <p:sp>
        <p:nvSpPr>
          <p:cNvPr id="165" name="Google Shape;165;gbda5c3e8bd_0_1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Gates help in adding or removing information to the internal cell state.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Applies Sigmoid function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>
                <a:solidFill>
                  <a:schemeClr val="dk1"/>
                </a:solidFill>
              </a:rPr>
              <a:t>Force anything passing through the gate to be between 0 and 1. </a:t>
            </a:r>
            <a:endParaRPr sz="1600"/>
          </a:p>
        </p:txBody>
      </p:sp>
      <p:pic>
        <p:nvPicPr>
          <p:cNvPr id="166" name="Google Shape;166;gbda5c3e8bd_0_113"/>
          <p:cNvPicPr preferRelativeResize="0"/>
          <p:nvPr/>
        </p:nvPicPr>
        <p:blipFill rotWithShape="1">
          <a:blip r:embed="rId3">
            <a:alphaModFix/>
          </a:blip>
          <a:srcRect b="39252" l="8174" r="49838" t="32803"/>
          <a:stretch/>
        </p:blipFill>
        <p:spPr>
          <a:xfrm>
            <a:off x="1993275" y="2404250"/>
            <a:ext cx="5057775" cy="189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bda5c3e8bd_0_1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Operations in LSTM </a:t>
            </a:r>
            <a:endParaRPr/>
          </a:p>
        </p:txBody>
      </p:sp>
      <p:sp>
        <p:nvSpPr>
          <p:cNvPr id="172" name="Google Shape;172;gbda5c3e8bd_0_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There are four main operations in an LSTM cell, </a:t>
            </a:r>
            <a:endParaRPr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Forget </a:t>
            </a:r>
            <a:endParaRPr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Store</a:t>
            </a:r>
            <a:endParaRPr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Update</a:t>
            </a:r>
            <a:endParaRPr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Output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73" name="Google Shape;173;gbda5c3e8bd_0_118"/>
          <p:cNvPicPr preferRelativeResize="0"/>
          <p:nvPr/>
        </p:nvPicPr>
        <p:blipFill rotWithShape="1">
          <a:blip r:embed="rId3">
            <a:alphaModFix/>
          </a:blip>
          <a:srcRect b="30486" l="5768" r="47595" t="38236"/>
          <a:stretch/>
        </p:blipFill>
        <p:spPr>
          <a:xfrm>
            <a:off x="3360325" y="2222300"/>
            <a:ext cx="4476750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bda5c3e8bd_0_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Forget </a:t>
            </a:r>
            <a:endParaRPr/>
          </a:p>
        </p:txBody>
      </p:sp>
      <p:sp>
        <p:nvSpPr>
          <p:cNvPr id="179" name="Google Shape;179;gbda5c3e8bd_0_1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Forgets irrelevant parts of the previous state by passing the previous state to one of the sigmoid function. </a:t>
            </a:r>
            <a:endParaRPr sz="1600"/>
          </a:p>
        </p:txBody>
      </p:sp>
      <p:pic>
        <p:nvPicPr>
          <p:cNvPr id="180" name="Google Shape;180;gbda5c3e8bd_0_136"/>
          <p:cNvPicPr preferRelativeResize="0"/>
          <p:nvPr/>
        </p:nvPicPr>
        <p:blipFill rotWithShape="1">
          <a:blip r:embed="rId3">
            <a:alphaModFix/>
          </a:blip>
          <a:srcRect b="30296" l="8653" r="48076" t="39536"/>
          <a:stretch/>
        </p:blipFill>
        <p:spPr>
          <a:xfrm>
            <a:off x="2066925" y="2435075"/>
            <a:ext cx="5010150" cy="196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bda5c3e8bd_0_1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Store</a:t>
            </a:r>
            <a:endParaRPr/>
          </a:p>
        </p:txBody>
      </p:sp>
      <p:sp>
        <p:nvSpPr>
          <p:cNvPr id="186" name="Google Shape;186;gbda5c3e8bd_0_1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Determines what part of the old information is relevant and stores it into the cell state.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87" name="Google Shape;187;gbda5c3e8bd_0_141"/>
          <p:cNvPicPr preferRelativeResize="0"/>
          <p:nvPr/>
        </p:nvPicPr>
        <p:blipFill rotWithShape="1">
          <a:blip r:embed="rId3">
            <a:alphaModFix/>
          </a:blip>
          <a:srcRect b="30149" l="8171" r="46957" t="39031"/>
          <a:stretch/>
        </p:blipFill>
        <p:spPr>
          <a:xfrm>
            <a:off x="1971675" y="2425100"/>
            <a:ext cx="5200650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bda5c3e8bd_0_1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</a:t>
            </a:r>
            <a:endParaRPr/>
          </a:p>
        </p:txBody>
      </p:sp>
      <p:sp>
        <p:nvSpPr>
          <p:cNvPr id="193" name="Google Shape;193;gbda5c3e8bd_0_1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Apart from hidden state, LSTM also maintains a separate cell state c(t).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C(t) is updated by these Gate operations, In a good case these gate operations can allow complete cell state to pass to the next cell.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94" name="Google Shape;194;gbda5c3e8bd_0_146"/>
          <p:cNvPicPr preferRelativeResize="0"/>
          <p:nvPr/>
        </p:nvPicPr>
        <p:blipFill rotWithShape="1">
          <a:blip r:embed="rId3">
            <a:alphaModFix/>
          </a:blip>
          <a:srcRect b="30725" l="9293" r="47116" t="38952"/>
          <a:stretch/>
        </p:blipFill>
        <p:spPr>
          <a:xfrm>
            <a:off x="2152650" y="2452125"/>
            <a:ext cx="4838700" cy="188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bda5c3e8bd_0_1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</a:t>
            </a:r>
            <a:endParaRPr/>
          </a:p>
        </p:txBody>
      </p:sp>
      <p:sp>
        <p:nvSpPr>
          <p:cNvPr id="200" name="Google Shape;200;gbda5c3e8bd_0_1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Output gate controls the information that has to be sent into the next cell. </a:t>
            </a:r>
            <a:endParaRPr sz="1600"/>
          </a:p>
        </p:txBody>
      </p:sp>
      <p:pic>
        <p:nvPicPr>
          <p:cNvPr id="201" name="Google Shape;201;gbda5c3e8bd_0_151"/>
          <p:cNvPicPr preferRelativeResize="0"/>
          <p:nvPr/>
        </p:nvPicPr>
        <p:blipFill rotWithShape="1">
          <a:blip r:embed="rId3">
            <a:alphaModFix/>
          </a:blip>
          <a:srcRect b="30208" l="9295" r="48396" t="38567"/>
          <a:stretch/>
        </p:blipFill>
        <p:spPr>
          <a:xfrm>
            <a:off x="2057200" y="1660963"/>
            <a:ext cx="5029600" cy="208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bda5c3e8bd_0_1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</a:t>
            </a:r>
            <a:endParaRPr/>
          </a:p>
        </p:txBody>
      </p:sp>
      <p:sp>
        <p:nvSpPr>
          <p:cNvPr id="207" name="Google Shape;207;gbda5c3e8bd_0_1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LSTM regulates information flow and storage using which it captures better long term dependencies.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 “Uninterrupted gradient flow” while performing backpropagation through time.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208" name="Google Shape;208;gbda5c3e8bd_0_156"/>
          <p:cNvPicPr preferRelativeResize="0"/>
          <p:nvPr/>
        </p:nvPicPr>
        <p:blipFill rotWithShape="1">
          <a:blip r:embed="rId3">
            <a:alphaModFix/>
          </a:blip>
          <a:srcRect b="31055" l="4485" r="45673" t="32477"/>
          <a:stretch/>
        </p:blipFill>
        <p:spPr>
          <a:xfrm>
            <a:off x="2205025" y="2472075"/>
            <a:ext cx="4733925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bda5c3e8bd_0_17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BiDirectional Networks</a:t>
            </a:r>
            <a:endParaRPr/>
          </a:p>
        </p:txBody>
      </p:sp>
      <p:sp>
        <p:nvSpPr>
          <p:cNvPr id="214" name="Google Shape;214;gbda5c3e8bd_0_17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bda5c3e8bd_0_1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 with Single Direction Networks</a:t>
            </a:r>
            <a:endParaRPr/>
          </a:p>
        </p:txBody>
      </p:sp>
      <p:sp>
        <p:nvSpPr>
          <p:cNvPr id="220" name="Google Shape;220;gbda5c3e8bd_0_1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Suppose we are trying to build an “Entity Recognition” system which can classify the words into entities like “Location”, “Name of Person” or “Object” etc..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21" name="Google Shape;221;gbda5c3e8bd_0_176"/>
          <p:cNvPicPr preferRelativeResize="0"/>
          <p:nvPr/>
        </p:nvPicPr>
        <p:blipFill rotWithShape="1">
          <a:blip r:embed="rId3">
            <a:alphaModFix/>
          </a:blip>
          <a:srcRect b="29548" l="8170" r="38944" t="27977"/>
          <a:stretch/>
        </p:blipFill>
        <p:spPr>
          <a:xfrm>
            <a:off x="1772440" y="1996500"/>
            <a:ext cx="5599118" cy="252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bda5c3e8bd_0_1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 Directional Network</a:t>
            </a:r>
            <a:endParaRPr/>
          </a:p>
        </p:txBody>
      </p:sp>
      <p:sp>
        <p:nvSpPr>
          <p:cNvPr id="227" name="Google Shape;227;gbda5c3e8bd_0_18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First, network computes the forward layers hidden states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Next, It computes the backward layers hidden state for the latest time step to beginning.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228" name="Google Shape;228;gbda5c3e8bd_0_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113" y="2350675"/>
            <a:ext cx="4245774" cy="193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bda5c3e8bd_0_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gbda5c3e8bd_0_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" name="Google Shape;51;gbda5c3e8bd_0_7"/>
          <p:cNvPicPr preferRelativeResize="0"/>
          <p:nvPr/>
        </p:nvPicPr>
        <p:blipFill rotWithShape="1">
          <a:blip r:embed="rId3">
            <a:alphaModFix/>
          </a:blip>
          <a:srcRect b="28045" l="5448" r="46795" t="24217"/>
          <a:stretch/>
        </p:blipFill>
        <p:spPr>
          <a:xfrm>
            <a:off x="1086525" y="445025"/>
            <a:ext cx="6871975" cy="357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bda5c3e8bd_0_1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 Directional Networks</a:t>
            </a:r>
            <a:endParaRPr/>
          </a:p>
        </p:txBody>
      </p:sp>
      <p:sp>
        <p:nvSpPr>
          <p:cNvPr id="234" name="Google Shape;234;gbda5c3e8bd_0_186"/>
          <p:cNvSpPr txBox="1"/>
          <p:nvPr>
            <p:ph idx="1" type="body"/>
          </p:nvPr>
        </p:nvSpPr>
        <p:spPr>
          <a:xfrm>
            <a:off x="311700" y="956925"/>
            <a:ext cx="8520600" cy="36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prediction at timestep y(t) is a function of forward hidden state h(forward)(t) and backward hidden state h(backward)(t). 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BiDirectional variants of LSTMs are commonly used by many companies in solving NLP problem statements.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5" name="Google Shape;235;gbda5c3e8bd_0_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8300" y="1818988"/>
            <a:ext cx="3302425" cy="150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bda5c3e8bd_0_20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Relevance of RNN</a:t>
            </a:r>
            <a:endParaRPr/>
          </a:p>
        </p:txBody>
      </p:sp>
      <p:sp>
        <p:nvSpPr>
          <p:cNvPr id="241" name="Google Shape;241;gbda5c3e8bd_0_20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bda5c3e8bd_0_1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Summarization</a:t>
            </a:r>
            <a:endParaRPr/>
          </a:p>
        </p:txBody>
      </p:sp>
      <p:sp>
        <p:nvSpPr>
          <p:cNvPr id="247" name="Google Shape;247;gbda5c3e8bd_0_1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Helpful in Summarizing content from any literature and optimize for delivery within software applications not built to render large volumes of text.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</p:txBody>
      </p:sp>
      <p:pic>
        <p:nvPicPr>
          <p:cNvPr id="248" name="Google Shape;248;gbda5c3e8bd_0_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5213" y="2015175"/>
            <a:ext cx="4293575" cy="25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bda5c3e8bd_0_1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recommendation</a:t>
            </a:r>
            <a:endParaRPr/>
          </a:p>
        </p:txBody>
      </p:sp>
      <p:sp>
        <p:nvSpPr>
          <p:cNvPr id="254" name="Google Shape;254;gbda5c3e8bd_0_19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gbda5c3e8bd_0_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125" y="1084775"/>
            <a:ext cx="5682875" cy="355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bda5c3e8bd_0_2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Language Translation</a:t>
            </a:r>
            <a:endParaRPr/>
          </a:p>
        </p:txBody>
      </p:sp>
      <p:sp>
        <p:nvSpPr>
          <p:cNvPr id="261" name="Google Shape;261;gbda5c3e8bd_0_2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Convert Text and Voice from one language to another</a:t>
            </a:r>
            <a:endParaRPr sz="1600"/>
          </a:p>
        </p:txBody>
      </p:sp>
      <p:pic>
        <p:nvPicPr>
          <p:cNvPr id="262" name="Google Shape;262;gbda5c3e8bd_0_214"/>
          <p:cNvPicPr preferRelativeResize="0"/>
          <p:nvPr/>
        </p:nvPicPr>
        <p:blipFill rotWithShape="1">
          <a:blip r:embed="rId3">
            <a:alphaModFix/>
          </a:blip>
          <a:srcRect b="37208" l="0" r="30016" t="7749"/>
          <a:stretch/>
        </p:blipFill>
        <p:spPr>
          <a:xfrm>
            <a:off x="1481913" y="1658200"/>
            <a:ext cx="6399475" cy="283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da5c3e8bd_0_2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Speech Recognition</a:t>
            </a:r>
            <a:endParaRPr/>
          </a:p>
        </p:txBody>
      </p:sp>
      <p:sp>
        <p:nvSpPr>
          <p:cNvPr id="268" name="Google Shape;268;gbda5c3e8bd_0_2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Speech as a sequential input of frequency with a certain pitch and modulation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sequence models can be used for detecting the patterns in these sequences to predict whether its known or unknown voice.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269" name="Google Shape;269;gbda5c3e8bd_0_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1700" y="2372400"/>
            <a:ext cx="2869499" cy="2152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bda5c3e8bd_0_2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Series Predictions</a:t>
            </a:r>
            <a:endParaRPr/>
          </a:p>
        </p:txBody>
      </p:sp>
      <p:sp>
        <p:nvSpPr>
          <p:cNvPr id="275" name="Google Shape;275;gbda5c3e8bd_0_2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Time series prediction problem statements involve predicting the next state given the historic information. </a:t>
            </a:r>
            <a:endParaRPr sz="1600"/>
          </a:p>
        </p:txBody>
      </p:sp>
      <p:pic>
        <p:nvPicPr>
          <p:cNvPr id="276" name="Google Shape;276;gbda5c3e8bd_0_2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6900" y="1933325"/>
            <a:ext cx="7446125" cy="222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bda5c3e8bd_0_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problem statements</a:t>
            </a:r>
            <a:endParaRPr/>
          </a:p>
        </p:txBody>
      </p:sp>
      <p:sp>
        <p:nvSpPr>
          <p:cNvPr id="57" name="Google Shape;57;gbda5c3e8bd_0_29"/>
          <p:cNvSpPr txBox="1"/>
          <p:nvPr>
            <p:ph idx="1" type="body"/>
          </p:nvPr>
        </p:nvSpPr>
        <p:spPr>
          <a:xfrm>
            <a:off x="311700" y="1152475"/>
            <a:ext cx="8520600" cy="19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Text Generation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Sequence Classification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Language Translation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Signal processing and a lot more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Parts of Speech recognition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bda5c3e8bd_0_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not ANN or CNN ?</a:t>
            </a:r>
            <a:endParaRPr/>
          </a:p>
        </p:txBody>
      </p:sp>
      <p:sp>
        <p:nvSpPr>
          <p:cNvPr id="63" name="Google Shape;63;gbda5c3e8bd_0_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With continuously generated text, the size of Input dynamically changes </a:t>
            </a:r>
            <a:endParaRPr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>
                <a:solidFill>
                  <a:schemeClr val="dk1"/>
                </a:solidFill>
              </a:rPr>
              <a:t>neural networks only input a fixed dimension data</a:t>
            </a:r>
            <a:endParaRPr sz="1600"/>
          </a:p>
        </p:txBody>
      </p:sp>
      <p:pic>
        <p:nvPicPr>
          <p:cNvPr id="64" name="Google Shape;64;gbda5c3e8bd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6975" y="1933800"/>
            <a:ext cx="5539324" cy="252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da5c3e8bd_0_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 vs RNN</a:t>
            </a:r>
            <a:endParaRPr/>
          </a:p>
        </p:txBody>
      </p:sp>
      <p:sp>
        <p:nvSpPr>
          <p:cNvPr id="70" name="Google Shape;70;gbda5c3e8bd_0_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gbda5c3e8bd_0_19"/>
          <p:cNvPicPr preferRelativeResize="0"/>
          <p:nvPr/>
        </p:nvPicPr>
        <p:blipFill rotWithShape="1">
          <a:blip r:embed="rId3">
            <a:alphaModFix/>
          </a:blip>
          <a:srcRect b="31055" l="4486" r="69712" t="31337"/>
          <a:stretch/>
        </p:blipFill>
        <p:spPr>
          <a:xfrm>
            <a:off x="750500" y="1598613"/>
            <a:ext cx="3086100" cy="252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gbda5c3e8bd_0_19"/>
          <p:cNvPicPr preferRelativeResize="0"/>
          <p:nvPr/>
        </p:nvPicPr>
        <p:blipFill rotWithShape="1">
          <a:blip r:embed="rId4">
            <a:alphaModFix/>
          </a:blip>
          <a:srcRect b="30885" l="4967" r="70032" t="31170"/>
          <a:stretch/>
        </p:blipFill>
        <p:spPr>
          <a:xfrm>
            <a:off x="5428375" y="1598625"/>
            <a:ext cx="3044450" cy="252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bda5c3e8bd_0_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Hidden</a:t>
            </a:r>
            <a:r>
              <a:rPr lang="en"/>
              <a:t> state update </a:t>
            </a:r>
            <a:endParaRPr/>
          </a:p>
        </p:txBody>
      </p:sp>
      <p:sp>
        <p:nvSpPr>
          <p:cNvPr id="78" name="Google Shape;78;gbda5c3e8bd_0_24"/>
          <p:cNvSpPr txBox="1"/>
          <p:nvPr>
            <p:ph idx="1" type="body"/>
          </p:nvPr>
        </p:nvSpPr>
        <p:spPr>
          <a:xfrm>
            <a:off x="311700" y="2972000"/>
            <a:ext cx="8520600" cy="14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State update is based on Previous hidden state h(t-1) and Current Input vector x(t)</a:t>
            </a:r>
            <a:endParaRPr sz="1600"/>
          </a:p>
        </p:txBody>
      </p:sp>
      <p:pic>
        <p:nvPicPr>
          <p:cNvPr id="79" name="Google Shape;79;gbda5c3e8bd_0_24"/>
          <p:cNvPicPr preferRelativeResize="0"/>
          <p:nvPr/>
        </p:nvPicPr>
        <p:blipFill rotWithShape="1">
          <a:blip r:embed="rId3">
            <a:alphaModFix/>
          </a:blip>
          <a:srcRect b="42633" l="25481" r="47755" t="40230"/>
          <a:stretch/>
        </p:blipFill>
        <p:spPr>
          <a:xfrm>
            <a:off x="2390775" y="1209050"/>
            <a:ext cx="4362450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bda5c3e8bd_0_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Expand Recurrence</a:t>
            </a:r>
            <a:endParaRPr/>
          </a:p>
        </p:txBody>
      </p:sp>
      <p:sp>
        <p:nvSpPr>
          <p:cNvPr id="85" name="Google Shape;85;gbda5c3e8bd_0_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W(xh) - weights between the Input vector and the hidden state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W(hh) - weights between hidden state timesteps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W(hy) - between the hidden state and output vector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86" name="Google Shape;86;gbda5c3e8bd_0_42"/>
          <p:cNvPicPr preferRelativeResize="0"/>
          <p:nvPr/>
        </p:nvPicPr>
        <p:blipFill rotWithShape="1">
          <a:blip r:embed="rId3">
            <a:alphaModFix/>
          </a:blip>
          <a:srcRect b="30716" l="4486" r="46154" t="41025"/>
          <a:stretch/>
        </p:blipFill>
        <p:spPr>
          <a:xfrm>
            <a:off x="1899938" y="2405175"/>
            <a:ext cx="5344125" cy="17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da5c3e8bd_0_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Formulated Hidden state update</a:t>
            </a:r>
            <a:endParaRPr/>
          </a:p>
        </p:txBody>
      </p:sp>
      <p:sp>
        <p:nvSpPr>
          <p:cNvPr id="92" name="Google Shape;92;gbda5c3e8bd_0_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Weight affecting hidden state are W(xh) and W(hh) 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93" name="Google Shape;93;gbda5c3e8bd_0_47"/>
          <p:cNvPicPr preferRelativeResize="0"/>
          <p:nvPr/>
        </p:nvPicPr>
        <p:blipFill rotWithShape="1">
          <a:blip r:embed="rId3">
            <a:alphaModFix/>
          </a:blip>
          <a:srcRect b="31852" l="5610" r="47754" t="31092"/>
          <a:stretch/>
        </p:blipFill>
        <p:spPr>
          <a:xfrm>
            <a:off x="1546725" y="1630550"/>
            <a:ext cx="6050549" cy="271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Blu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